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7559675" cy="10691813"/>
  <p:notesSz cx="6858000" cy="9144000"/>
  <p:defaultTextStyle>
    <a:defPPr>
      <a:defRPr lang="ja-JP"/>
    </a:defPPr>
    <a:lvl1pPr marL="0" algn="l" defTabSz="995266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1pPr>
    <a:lvl2pPr marL="497633" algn="l" defTabSz="995266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2pPr>
    <a:lvl3pPr marL="995266" algn="l" defTabSz="995266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3pPr>
    <a:lvl4pPr marL="1492898" algn="l" defTabSz="995266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4pPr>
    <a:lvl5pPr marL="1990532" algn="l" defTabSz="995266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5pPr>
    <a:lvl6pPr marL="2488164" algn="l" defTabSz="995266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6pPr>
    <a:lvl7pPr marL="2985798" algn="l" defTabSz="995266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7pPr>
    <a:lvl8pPr marL="3483431" algn="l" defTabSz="995266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8pPr>
    <a:lvl9pPr marL="3981064" algn="l" defTabSz="995266" rtl="0" eaLnBrk="1" latinLnBrk="0" hangingPunct="1">
      <a:defRPr kumimoji="1" sz="19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7C9F"/>
    <a:srgbClr val="00CC6C"/>
    <a:srgbClr val="FC6E98"/>
    <a:srgbClr val="0098F2"/>
    <a:srgbClr val="00A33E"/>
    <a:srgbClr val="0084E4"/>
    <a:srgbClr val="FF2D68"/>
    <a:srgbClr val="AEA4E6"/>
    <a:srgbClr val="73B9F1"/>
    <a:srgbClr val="D92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49"/>
    <p:restoredTop sz="94726"/>
  </p:normalViewPr>
  <p:slideViewPr>
    <p:cSldViewPr snapToGrid="0" snapToObjects="1">
      <p:cViewPr varScale="1">
        <p:scale>
          <a:sx n="40" d="100"/>
          <a:sy n="40" d="100"/>
        </p:scale>
        <p:origin x="2573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xmlns="" id="{D1B1DB94-326F-DD49-A368-28BCFAA570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921F7C80-77BF-B548-AC00-65E48CEBAF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4FC42-90BF-454B-9FE3-ECEE8A9297E9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2BF9D1EF-DD6E-004E-AEC0-8146A4A1C8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96D3ED20-2412-7240-9352-168135297B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0F408-CE0C-AF42-9925-F606D82B0D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503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FBA56-FE35-7849-852A-53517303D457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84781-6E9A-724A-8C35-ECC44DFF9E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37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295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648" algn="l" defTabSz="995295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295" algn="l" defTabSz="995295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2942" algn="l" defTabSz="995295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0590" algn="l" defTabSz="995295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237" algn="l" defTabSz="995295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5885" algn="l" defTabSz="995295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3532" algn="l" defTabSz="995295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1179" algn="l" defTabSz="995295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A84781-6E9A-724A-8C35-ECC44DFF9E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896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52E-30D5-0447-96EF-F07E7F4D268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7AB-37D8-2C4E-A928-BC1776AD5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31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52E-30D5-0447-96EF-F07E7F4D268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7AB-37D8-2C4E-A928-BC1776AD5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45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52E-30D5-0447-96EF-F07E7F4D268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7AB-37D8-2C4E-A928-BC1776AD5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52E-30D5-0447-96EF-F07E7F4D268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7AB-37D8-2C4E-A928-BC1776AD5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038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52E-30D5-0447-96EF-F07E7F4D268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7AB-37D8-2C4E-A928-BC1776AD5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04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52E-30D5-0447-96EF-F07E7F4D268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7AB-37D8-2C4E-A928-BC1776AD5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11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52E-30D5-0447-96EF-F07E7F4D268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7AB-37D8-2C4E-A928-BC1776AD5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2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52E-30D5-0447-96EF-F07E7F4D268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7AB-37D8-2C4E-A928-BC1776AD5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7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52E-30D5-0447-96EF-F07E7F4D268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7AB-37D8-2C4E-A928-BC1776AD5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515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52E-30D5-0447-96EF-F07E7F4D268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7AB-37D8-2C4E-A928-BC1776AD5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78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52E-30D5-0447-96EF-F07E7F4D268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F27AB-37D8-2C4E-A928-BC1776AD5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74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4552E-30D5-0447-96EF-F07E7F4D2684}" type="datetimeFigureOut">
              <a:rPr kumimoji="1" lang="ja-JP" altLang="en-US" smtClean="0"/>
              <a:t>2021/4/7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F27AB-37D8-2C4E-A928-BC1776AD5E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98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xmlns="" id="{B08A77AE-2A43-6149-968B-C81859607132}"/>
              </a:ext>
            </a:extLst>
          </p:cNvPr>
          <p:cNvSpPr txBox="1"/>
          <p:nvPr/>
        </p:nvSpPr>
        <p:spPr>
          <a:xfrm>
            <a:off x="-25064" y="5356231"/>
            <a:ext cx="184731" cy="4176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ja-JP" altLang="en-US" sz="2114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xmlns="" id="{E1A5934F-B949-E14F-9165-6243E735EE14}"/>
              </a:ext>
            </a:extLst>
          </p:cNvPr>
          <p:cNvSpPr txBox="1"/>
          <p:nvPr/>
        </p:nvSpPr>
        <p:spPr>
          <a:xfrm>
            <a:off x="565737" y="550031"/>
            <a:ext cx="2574521" cy="275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32"/>
              </a:spcAft>
            </a:pPr>
            <a:r>
              <a:rPr lang="ja-JP" altLang="en-US" sz="1187" spc="32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メールまたは</a:t>
            </a:r>
            <a:r>
              <a:rPr lang="en-US" altLang="ja-JP" sz="1187" spc="32" dirty="0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FAX</a:t>
            </a:r>
            <a:r>
              <a:rPr lang="ja-JP" altLang="en-US" sz="1187" spc="32">
                <a:solidFill>
                  <a:srgbClr val="FF000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にてご送付ください</a:t>
            </a:r>
            <a:endParaRPr lang="en-US" altLang="ja-JP" sz="1187" spc="32" dirty="0">
              <a:solidFill>
                <a:srgbClr val="FF0000"/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graphicFrame>
        <p:nvGraphicFramePr>
          <p:cNvPr id="28" name="表 27">
            <a:extLst>
              <a:ext uri="{FF2B5EF4-FFF2-40B4-BE49-F238E27FC236}">
                <a16:creationId xmlns:a16="http://schemas.microsoft.com/office/drawing/2014/main" xmlns="" id="{66EAC6D5-D199-A64A-A652-65AD6D98E9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948744"/>
              </p:ext>
            </p:extLst>
          </p:nvPr>
        </p:nvGraphicFramePr>
        <p:xfrm>
          <a:off x="682225" y="944820"/>
          <a:ext cx="6205278" cy="38711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748886">
                  <a:extLst>
                    <a:ext uri="{9D8B030D-6E8A-4147-A177-3AD203B41FA5}">
                      <a16:colId xmlns:a16="http://schemas.microsoft.com/office/drawing/2014/main" xmlns="" val="142740586"/>
                    </a:ext>
                  </a:extLst>
                </a:gridCol>
                <a:gridCol w="2456392">
                  <a:extLst>
                    <a:ext uri="{9D8B030D-6E8A-4147-A177-3AD203B41FA5}">
                      <a16:colId xmlns:a16="http://schemas.microsoft.com/office/drawing/2014/main" xmlns="" val="4280632397"/>
                    </a:ext>
                  </a:extLst>
                </a:gridCol>
              </a:tblGrid>
              <a:tr h="3871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kumimoji="1" lang="ja-JP" altLang="en-US" sz="1650" b="0">
                          <a:solidFill>
                            <a:schemeClr val="bg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体験プログラム内試食提供について</a:t>
                      </a:r>
                      <a:r>
                        <a:rPr kumimoji="1" lang="en-US" altLang="ja-JP" sz="1650" b="0" dirty="0">
                          <a:solidFill>
                            <a:schemeClr val="bg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 ①</a:t>
                      </a:r>
                      <a:endParaRPr kumimoji="1" lang="ja-JP" altLang="en-US" sz="1650" b="0">
                        <a:solidFill>
                          <a:schemeClr val="bg1"/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rgbClr val="00A33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1500" b="0">
                          <a:solidFill>
                            <a:schemeClr val="bg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締切</a:t>
                      </a:r>
                      <a:r>
                        <a:rPr kumimoji="1" lang="en-US" altLang="ja-JP" sz="1500" b="0" dirty="0">
                          <a:solidFill>
                            <a:schemeClr val="bg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: </a:t>
                      </a:r>
                      <a:r>
                        <a:rPr kumimoji="1" lang="en-US" altLang="ja-JP" sz="1700" b="0" dirty="0">
                          <a:solidFill>
                            <a:schemeClr val="bg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7</a:t>
                      </a:r>
                      <a:r>
                        <a:rPr kumimoji="1" lang="ja-JP" altLang="en-US" sz="1700" b="0">
                          <a:solidFill>
                            <a:schemeClr val="bg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月</a:t>
                      </a:r>
                      <a:r>
                        <a:rPr kumimoji="1" lang="en-US" altLang="ja-JP" sz="1700" b="0" dirty="0">
                          <a:solidFill>
                            <a:schemeClr val="bg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15</a:t>
                      </a:r>
                      <a:r>
                        <a:rPr kumimoji="1" lang="ja-JP" altLang="en-US" sz="1700" b="0">
                          <a:solidFill>
                            <a:schemeClr val="bg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日</a:t>
                      </a:r>
                      <a:r>
                        <a:rPr kumimoji="1" lang="ja-JP" altLang="en-US" sz="1500" b="0">
                          <a:solidFill>
                            <a:schemeClr val="bg1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（木）</a:t>
                      </a:r>
                    </a:p>
                  </a:txBody>
                  <a:tcPr marL="98678" marR="98678" marT="49339" marB="49339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9045940"/>
                  </a:ext>
                </a:extLst>
              </a:tr>
            </a:tbl>
          </a:graphicData>
        </a:graphic>
      </p:graphicFrame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xmlns="" id="{ED81568B-DAA4-BB47-BD0B-940E11EABF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823473"/>
              </p:ext>
            </p:extLst>
          </p:nvPr>
        </p:nvGraphicFramePr>
        <p:xfrm>
          <a:off x="682225" y="1582999"/>
          <a:ext cx="6205278" cy="40019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706529">
                  <a:extLst>
                    <a:ext uri="{9D8B030D-6E8A-4147-A177-3AD203B41FA5}">
                      <a16:colId xmlns:a16="http://schemas.microsoft.com/office/drawing/2014/main" xmlns="" val="66961582"/>
                    </a:ext>
                  </a:extLst>
                </a:gridCol>
                <a:gridCol w="4498749">
                  <a:extLst>
                    <a:ext uri="{9D8B030D-6E8A-4147-A177-3AD203B41FA5}">
                      <a16:colId xmlns:a16="http://schemas.microsoft.com/office/drawing/2014/main" xmlns="" val="2557328740"/>
                    </a:ext>
                  </a:extLst>
                </a:gridCol>
              </a:tblGrid>
              <a:tr h="400193">
                <a:tc>
                  <a:txBody>
                    <a:bodyPr/>
                    <a:lstStyle/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出展者名</a:t>
                      </a:r>
                    </a:p>
                  </a:txBody>
                  <a:tcPr marL="98678" marR="98678" marT="49339" marB="493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54068330"/>
                  </a:ext>
                </a:extLst>
              </a:tr>
            </a:tbl>
          </a:graphicData>
        </a:graphic>
      </p:graphicFrame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xmlns="" id="{BBD5BB0F-7AF3-5B4F-963B-B65376C8E59F}"/>
              </a:ext>
            </a:extLst>
          </p:cNvPr>
          <p:cNvSpPr/>
          <p:nvPr/>
        </p:nvSpPr>
        <p:spPr>
          <a:xfrm>
            <a:off x="672170" y="10191823"/>
            <a:ext cx="5557468" cy="53925"/>
          </a:xfrm>
          <a:prstGeom prst="rect">
            <a:avLst/>
          </a:prstGeom>
          <a:solidFill>
            <a:srgbClr val="00A3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779"/>
              </a:spcAft>
            </a:pPr>
            <a:endParaRPr lang="en-US" altLang="ja-JP" sz="1871" dirty="0">
              <a:latin typeface="MS UI Gothic" panose="020B0600070205080204" pitchFamily="34" charset="-128"/>
              <a:ea typeface="MS UI Gothic" panose="020B0600070205080204" pitchFamily="34" charset="-128"/>
            </a:endParaRPr>
          </a:p>
        </p:txBody>
      </p:sp>
      <p:pic>
        <p:nvPicPr>
          <p:cNvPr id="47" name="図 46">
            <a:extLst>
              <a:ext uri="{FF2B5EF4-FFF2-40B4-BE49-F238E27FC236}">
                <a16:creationId xmlns:a16="http://schemas.microsoft.com/office/drawing/2014/main" xmlns="" id="{A522D12D-CAAD-934C-97A2-09D639B7D9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9640" y="9892736"/>
            <a:ext cx="727459" cy="434558"/>
          </a:xfrm>
          <a:prstGeom prst="rect">
            <a:avLst/>
          </a:prstGeom>
        </p:spPr>
      </p:pic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xmlns="" id="{4FF3BED9-21E5-6C48-ABFE-5CD502449EFF}"/>
              </a:ext>
            </a:extLst>
          </p:cNvPr>
          <p:cNvSpPr/>
          <p:nvPr/>
        </p:nvSpPr>
        <p:spPr>
          <a:xfrm>
            <a:off x="3685288" y="10099624"/>
            <a:ext cx="222188" cy="222188"/>
          </a:xfrm>
          <a:prstGeom prst="rect">
            <a:avLst/>
          </a:prstGeom>
          <a:solidFill>
            <a:srgbClr val="00A3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7699" bIns="97124" rtlCol="0" anchor="ctr"/>
          <a:lstStyle/>
          <a:p>
            <a:pPr algn="ctr"/>
            <a:r>
              <a:rPr lang="en-US" altLang="ja-JP" sz="1079" dirty="0"/>
              <a:t>8</a:t>
            </a:r>
            <a:endParaRPr lang="ja-JP" altLang="en-US" sz="1079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xmlns="" id="{E8F3696A-E3D0-7F43-98A9-7305762A0E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849704"/>
              </p:ext>
            </p:extLst>
          </p:nvPr>
        </p:nvGraphicFramePr>
        <p:xfrm>
          <a:off x="1953611" y="2151612"/>
          <a:ext cx="4933893" cy="62808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364664">
                  <a:extLst>
                    <a:ext uri="{9D8B030D-6E8A-4147-A177-3AD203B41FA5}">
                      <a16:colId xmlns:a16="http://schemas.microsoft.com/office/drawing/2014/main" xmlns="" val="3015067893"/>
                    </a:ext>
                  </a:extLst>
                </a:gridCol>
                <a:gridCol w="1330007">
                  <a:extLst>
                    <a:ext uri="{9D8B030D-6E8A-4147-A177-3AD203B41FA5}">
                      <a16:colId xmlns:a16="http://schemas.microsoft.com/office/drawing/2014/main" xmlns="" val="257703046"/>
                    </a:ext>
                  </a:extLst>
                </a:gridCol>
                <a:gridCol w="1239222">
                  <a:extLst>
                    <a:ext uri="{9D8B030D-6E8A-4147-A177-3AD203B41FA5}">
                      <a16:colId xmlns:a16="http://schemas.microsoft.com/office/drawing/2014/main" xmlns="" val="2328881005"/>
                    </a:ext>
                  </a:extLst>
                </a:gridCol>
              </a:tblGrid>
              <a:tr h="628081">
                <a:tc>
                  <a:txBody>
                    <a:bodyPr/>
                    <a:lstStyle/>
                    <a:p>
                      <a:pPr algn="ctr">
                        <a:spcAft>
                          <a:spcPts val="200"/>
                        </a:spcAft>
                      </a:pPr>
                      <a:r>
                        <a:rPr kumimoji="1" lang="ja-JP" altLang="en-US" sz="11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体験プログラム内の試食提供の有無</a:t>
                      </a:r>
                      <a:endParaRPr kumimoji="1" lang="en-US" altLang="ja-JP" sz="11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6858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（該当する項目に✔︎）</a:t>
                      </a:r>
                      <a:endParaRPr kumimoji="1" lang="ja-JP" altLang="en-US" sz="110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00"/>
                        </a:spcAft>
                      </a:pPr>
                      <a:r>
                        <a:rPr kumimoji="1" lang="ja-JP" altLang="en-US" sz="17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□</a:t>
                      </a:r>
                      <a:r>
                        <a:rPr kumimoji="1" lang="en-US" altLang="ja-JP" sz="17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1" lang="ja-JP" altLang="en-US" sz="17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有</a:t>
                      </a:r>
                      <a:endParaRPr kumimoji="1" lang="en-US" altLang="ja-JP" sz="17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  <a:p>
                      <a:pPr algn="ctr">
                        <a:spcAft>
                          <a:spcPts val="200"/>
                        </a:spcAft>
                      </a:pPr>
                      <a:r>
                        <a:rPr kumimoji="1" lang="ja-JP" altLang="en-US" sz="11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（</a:t>
                      </a:r>
                      <a:r>
                        <a:rPr kumimoji="1" lang="ja-JP" altLang="en-US" sz="1100" b="0">
                          <a:solidFill>
                            <a:srgbClr val="FF0000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次項にもご記入</a:t>
                      </a:r>
                      <a:r>
                        <a:rPr kumimoji="1" lang="ja-JP" altLang="en-US" sz="1100" b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）</a:t>
                      </a:r>
                    </a:p>
                  </a:txBody>
                  <a:tcPr marL="98678" marR="98678" marT="49339" marB="493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200"/>
                        </a:spcAft>
                      </a:pPr>
                      <a:r>
                        <a:rPr kumimoji="1" lang="ja-JP" altLang="en-US" sz="17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□</a:t>
                      </a:r>
                      <a:r>
                        <a:rPr kumimoji="1" lang="en-US" altLang="ja-JP" sz="17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1" lang="ja-JP" altLang="en-US" sz="17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なし</a:t>
                      </a:r>
                      <a:endParaRPr kumimoji="1" lang="en-US" altLang="ja-JP" sz="17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  <a:p>
                      <a:pPr algn="ctr">
                        <a:spcAft>
                          <a:spcPts val="200"/>
                        </a:spcAft>
                      </a:pPr>
                      <a:r>
                        <a:rPr kumimoji="1" lang="ja-JP" altLang="en-US" sz="11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（</a:t>
                      </a:r>
                      <a:r>
                        <a:rPr kumimoji="1" lang="ja-JP" altLang="en-US" sz="1100" b="0">
                          <a:solidFill>
                            <a:srgbClr val="0070C0"/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次項不要</a:t>
                      </a:r>
                      <a:r>
                        <a:rPr kumimoji="1" lang="ja-JP" altLang="en-US" sz="1100" b="0"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）</a:t>
                      </a:r>
                    </a:p>
                  </a:txBody>
                  <a:tcPr marL="98678" marR="98678" marT="49339" marB="493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25005197"/>
                  </a:ext>
                </a:extLst>
              </a:tr>
            </a:tbl>
          </a:graphicData>
        </a:graphic>
      </p:graphicFrame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xmlns="" id="{A4F80BF3-582B-2A48-8B53-BE01D50DA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452260"/>
              </p:ext>
            </p:extLst>
          </p:nvPr>
        </p:nvGraphicFramePr>
        <p:xfrm>
          <a:off x="682225" y="3033005"/>
          <a:ext cx="6205276" cy="171691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66810">
                  <a:extLst>
                    <a:ext uri="{9D8B030D-6E8A-4147-A177-3AD203B41FA5}">
                      <a16:colId xmlns:a16="http://schemas.microsoft.com/office/drawing/2014/main" xmlns="" val="2095359333"/>
                    </a:ext>
                  </a:extLst>
                </a:gridCol>
                <a:gridCol w="4639339">
                  <a:extLst>
                    <a:ext uri="{9D8B030D-6E8A-4147-A177-3AD203B41FA5}">
                      <a16:colId xmlns:a16="http://schemas.microsoft.com/office/drawing/2014/main" xmlns="" val="208227055"/>
                    </a:ext>
                  </a:extLst>
                </a:gridCol>
                <a:gridCol w="808478">
                  <a:extLst>
                    <a:ext uri="{9D8B030D-6E8A-4147-A177-3AD203B41FA5}">
                      <a16:colId xmlns:a16="http://schemas.microsoft.com/office/drawing/2014/main" xmlns="" val="3826007451"/>
                    </a:ext>
                  </a:extLst>
                </a:gridCol>
                <a:gridCol w="390649">
                  <a:extLst>
                    <a:ext uri="{9D8B030D-6E8A-4147-A177-3AD203B41FA5}">
                      <a16:colId xmlns:a16="http://schemas.microsoft.com/office/drawing/2014/main" xmlns="" val="3680414793"/>
                    </a:ext>
                  </a:extLst>
                </a:gridCol>
              </a:tblGrid>
              <a:tr h="340228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具体的な品名</a:t>
                      </a:r>
                    </a:p>
                  </a:txBody>
                  <a:tcPr marL="98678" marR="98678" marT="49339" marB="493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予定数</a:t>
                      </a:r>
                    </a:p>
                  </a:txBody>
                  <a:tcPr marL="98678" marR="98678" marT="49339" marB="493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5241633"/>
                  </a:ext>
                </a:extLst>
              </a:tr>
              <a:tr h="34022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</a:t>
                      </a:r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食</a:t>
                      </a:r>
                    </a:p>
                  </a:txBody>
                  <a:tcPr marL="98678" marR="98678" marT="49339" marB="493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67832757"/>
                  </a:ext>
                </a:extLst>
              </a:tr>
              <a:tr h="35599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2</a:t>
                      </a:r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食</a:t>
                      </a:r>
                    </a:p>
                  </a:txBody>
                  <a:tcPr marL="98678" marR="98678" marT="49339" marB="493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48362719"/>
                  </a:ext>
                </a:extLst>
              </a:tr>
              <a:tr h="34022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3</a:t>
                      </a:r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個</a:t>
                      </a:r>
                    </a:p>
                  </a:txBody>
                  <a:tcPr marL="98678" marR="98678" marT="49339" marB="493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15083752"/>
                  </a:ext>
                </a:extLst>
              </a:tr>
              <a:tr h="34022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4</a:t>
                      </a:r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個</a:t>
                      </a:r>
                    </a:p>
                  </a:txBody>
                  <a:tcPr marL="98678" marR="98678" marT="49339" marB="493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41790619"/>
                  </a:ext>
                </a:extLst>
              </a:tr>
            </a:tbl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7E643464-D8DE-0843-A65D-92208127169E}"/>
              </a:ext>
            </a:extLst>
          </p:cNvPr>
          <p:cNvSpPr txBox="1"/>
          <p:nvPr/>
        </p:nvSpPr>
        <p:spPr>
          <a:xfrm>
            <a:off x="565737" y="4843519"/>
            <a:ext cx="6215332" cy="496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24"/>
              </a:spcAft>
            </a:pPr>
            <a:r>
              <a:rPr lang="en-US" altLang="ja-JP" sz="1187" dirty="0">
                <a:solidFill>
                  <a:schemeClr val="bg1">
                    <a:lumMod val="50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※</a:t>
            </a:r>
            <a:r>
              <a:rPr lang="ja-JP" altLang="en-US" sz="1187">
                <a:solidFill>
                  <a:schemeClr val="bg1">
                    <a:lumMod val="50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体験プログラム内で調理等をする場合の品名（</a:t>
            </a:r>
            <a:r>
              <a:rPr lang="en-US" altLang="ja-JP" sz="1187" dirty="0">
                <a:solidFill>
                  <a:schemeClr val="bg1">
                    <a:lumMod val="50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ja-JP" altLang="en-US" sz="1187">
                <a:solidFill>
                  <a:srgbClr val="0070C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例</a:t>
            </a:r>
            <a:r>
              <a:rPr lang="en-US" altLang="ja-JP" sz="1187" dirty="0">
                <a:solidFill>
                  <a:srgbClr val="0070C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: </a:t>
            </a:r>
            <a:r>
              <a:rPr lang="ja-JP" altLang="en-US" sz="1187">
                <a:solidFill>
                  <a:srgbClr val="0070C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オリジナルパスタ</a:t>
            </a:r>
            <a:r>
              <a:rPr lang="en-US" altLang="ja-JP" sz="1187" dirty="0">
                <a:solidFill>
                  <a:srgbClr val="0070C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ja-JP" altLang="en-US" sz="1187">
                <a:solidFill>
                  <a:schemeClr val="bg1">
                    <a:lumMod val="50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）をご記入ください。</a:t>
            </a:r>
            <a:endParaRPr lang="en-US" altLang="ja-JP" sz="1187" dirty="0">
              <a:solidFill>
                <a:schemeClr val="bg1">
                  <a:lumMod val="50000"/>
                </a:schemeClr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Aft>
                <a:spcPts val="324"/>
              </a:spcAft>
            </a:pPr>
            <a:r>
              <a:rPr lang="en-US" altLang="ja-JP" sz="1187" dirty="0">
                <a:solidFill>
                  <a:schemeClr val="bg1">
                    <a:lumMod val="50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※</a:t>
            </a:r>
            <a:r>
              <a:rPr lang="ja-JP" altLang="en-US" sz="1187">
                <a:solidFill>
                  <a:schemeClr val="bg1">
                    <a:lumMod val="50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ドリンクなどを一緒に提供する場合もご記入ください。</a:t>
            </a:r>
            <a:endParaRPr lang="ja-JP" altLang="en-US" sz="1187"/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xmlns="" id="{93228F17-7A11-9B49-826A-E48D71CD5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790607"/>
              </p:ext>
            </p:extLst>
          </p:nvPr>
        </p:nvGraphicFramePr>
        <p:xfrm>
          <a:off x="672170" y="5504757"/>
          <a:ext cx="6215332" cy="354072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94026">
                  <a:extLst>
                    <a:ext uri="{9D8B030D-6E8A-4147-A177-3AD203B41FA5}">
                      <a16:colId xmlns:a16="http://schemas.microsoft.com/office/drawing/2014/main" xmlns="" val="3096933138"/>
                    </a:ext>
                  </a:extLst>
                </a:gridCol>
                <a:gridCol w="2713640">
                  <a:extLst>
                    <a:ext uri="{9D8B030D-6E8A-4147-A177-3AD203B41FA5}">
                      <a16:colId xmlns:a16="http://schemas.microsoft.com/office/drawing/2014/main" xmlns="" val="713873295"/>
                    </a:ext>
                  </a:extLst>
                </a:gridCol>
                <a:gridCol w="366825">
                  <a:extLst>
                    <a:ext uri="{9D8B030D-6E8A-4147-A177-3AD203B41FA5}">
                      <a16:colId xmlns:a16="http://schemas.microsoft.com/office/drawing/2014/main" xmlns="" val="2941239150"/>
                    </a:ext>
                  </a:extLst>
                </a:gridCol>
                <a:gridCol w="2740841">
                  <a:extLst>
                    <a:ext uri="{9D8B030D-6E8A-4147-A177-3AD203B41FA5}">
                      <a16:colId xmlns:a16="http://schemas.microsoft.com/office/drawing/2014/main" xmlns="" val="2571178795"/>
                    </a:ext>
                  </a:extLst>
                </a:gridCol>
              </a:tblGrid>
              <a:tr h="32613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使用する食材・調味料</a:t>
                      </a:r>
                    </a:p>
                  </a:txBody>
                  <a:tcPr marL="98678" marR="98678" marT="49339" marB="493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4350401"/>
                  </a:ext>
                </a:extLst>
              </a:tr>
              <a:tr h="32613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</a:t>
                      </a:r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11</a:t>
                      </a:r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00717293"/>
                  </a:ext>
                </a:extLst>
              </a:tr>
              <a:tr h="32613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2</a:t>
                      </a:r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12</a:t>
                      </a:r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29671623"/>
                  </a:ext>
                </a:extLst>
              </a:tr>
              <a:tr h="32613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3</a:t>
                      </a:r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13</a:t>
                      </a:r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18114265"/>
                  </a:ext>
                </a:extLst>
              </a:tr>
              <a:tr h="32613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4</a:t>
                      </a:r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14</a:t>
                      </a:r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96464628"/>
                  </a:ext>
                </a:extLst>
              </a:tr>
              <a:tr h="32613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5</a:t>
                      </a:r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15</a:t>
                      </a:r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76013877"/>
                  </a:ext>
                </a:extLst>
              </a:tr>
              <a:tr h="32613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6</a:t>
                      </a:r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16</a:t>
                      </a:r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64422351"/>
                  </a:ext>
                </a:extLst>
              </a:tr>
              <a:tr h="32613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7</a:t>
                      </a:r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17</a:t>
                      </a:r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4632393"/>
                  </a:ext>
                </a:extLst>
              </a:tr>
              <a:tr h="32613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8</a:t>
                      </a:r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18</a:t>
                      </a:r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58606274"/>
                  </a:ext>
                </a:extLst>
              </a:tr>
              <a:tr h="30274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9</a:t>
                      </a:r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19</a:t>
                      </a:r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08095558"/>
                  </a:ext>
                </a:extLst>
              </a:tr>
              <a:tr h="30274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10</a:t>
                      </a:r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MS PGothic" panose="020B0600070205080204" pitchFamily="34" charset="-128"/>
                          <a:ea typeface="MS PGothic" panose="020B0600070205080204" pitchFamily="34" charset="-128"/>
                        </a:rPr>
                        <a:t>20</a:t>
                      </a:r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>
                        <a:solidFill>
                          <a:schemeClr val="bg1">
                            <a:lumMod val="50000"/>
                          </a:schemeClr>
                        </a:solidFill>
                        <a:latin typeface="MS PGothic" panose="020B0600070205080204" pitchFamily="34" charset="-128"/>
                        <a:ea typeface="MS PGothic" panose="020B0600070205080204" pitchFamily="34" charset="-128"/>
                      </a:endParaRPr>
                    </a:p>
                  </a:txBody>
                  <a:tcPr marL="98678" marR="98678" marT="49339" marB="4933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13595308"/>
                  </a:ext>
                </a:extLst>
              </a:tr>
            </a:tbl>
          </a:graphicData>
        </a:graphic>
      </p:graphicFrame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xmlns="" id="{0E09D3C2-0568-384D-AD02-0502D819DFD8}"/>
              </a:ext>
            </a:extLst>
          </p:cNvPr>
          <p:cNvSpPr txBox="1"/>
          <p:nvPr/>
        </p:nvSpPr>
        <p:spPr>
          <a:xfrm>
            <a:off x="565737" y="9132358"/>
            <a:ext cx="6215332" cy="496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24"/>
              </a:spcAft>
            </a:pPr>
            <a:r>
              <a:rPr lang="en-US" altLang="ja-JP" sz="1187" dirty="0">
                <a:solidFill>
                  <a:schemeClr val="bg1">
                    <a:lumMod val="50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※</a:t>
            </a:r>
            <a:r>
              <a:rPr lang="ja-JP" altLang="en-US" sz="1187">
                <a:solidFill>
                  <a:schemeClr val="bg1">
                    <a:lumMod val="50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常温及び、冷凍・冷蔵等の保存方法もご記入ください。</a:t>
            </a:r>
            <a:endParaRPr lang="en-US" altLang="ja-JP" sz="1187" dirty="0">
              <a:solidFill>
                <a:schemeClr val="bg1">
                  <a:lumMod val="50000"/>
                </a:schemeClr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>
              <a:spcAft>
                <a:spcPts val="324"/>
              </a:spcAft>
            </a:pPr>
            <a:r>
              <a:rPr lang="ja-JP" altLang="en-US" sz="1187">
                <a:solidFill>
                  <a:schemeClr val="bg1">
                    <a:lumMod val="50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　</a:t>
            </a:r>
            <a:r>
              <a:rPr lang="en-US" altLang="ja-JP" sz="1187" dirty="0">
                <a:solidFill>
                  <a:schemeClr val="bg1">
                    <a:lumMod val="50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ja-JP" altLang="en-US" sz="1187">
                <a:solidFill>
                  <a:schemeClr val="bg1">
                    <a:lumMod val="50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例</a:t>
            </a:r>
            <a:r>
              <a:rPr lang="en-US" altLang="ja-JP" sz="1187" dirty="0">
                <a:solidFill>
                  <a:schemeClr val="bg1">
                    <a:lumMod val="50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 : </a:t>
            </a:r>
            <a:r>
              <a:rPr lang="ja-JP" altLang="en-US" sz="1187">
                <a:solidFill>
                  <a:srgbClr val="0070C0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レトルトカレー（常温保存）、ミックスシーフード（冷凍保存）</a:t>
            </a:r>
            <a:r>
              <a:rPr lang="ja-JP" altLang="en-US" sz="1187">
                <a:solidFill>
                  <a:schemeClr val="bg1">
                    <a:lumMod val="50000"/>
                  </a:schemeClr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など</a:t>
            </a:r>
            <a:endParaRPr lang="en-US" altLang="ja-JP" sz="1187" dirty="0">
              <a:solidFill>
                <a:schemeClr val="bg1">
                  <a:lumMod val="50000"/>
                </a:schemeClr>
              </a:solidFill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xmlns="" id="{5E6E9B18-4B54-DE44-94E7-35FA1536084B}"/>
              </a:ext>
            </a:extLst>
          </p:cNvPr>
          <p:cNvSpPr/>
          <p:nvPr/>
        </p:nvSpPr>
        <p:spPr>
          <a:xfrm>
            <a:off x="5425184" y="498745"/>
            <a:ext cx="1462319" cy="385204"/>
          </a:xfrm>
          <a:prstGeom prst="rect">
            <a:avLst/>
          </a:prstGeom>
          <a:solidFill>
            <a:srgbClr val="0084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11">
                <a:latin typeface="MS PGothic" panose="020B0600070205080204" pitchFamily="34" charset="-128"/>
                <a:ea typeface="MS PGothic" panose="020B0600070205080204" pitchFamily="34" charset="-128"/>
              </a:rPr>
              <a:t>提出書類</a:t>
            </a:r>
            <a:r>
              <a:rPr lang="en-US" altLang="ja-JP" sz="1511" dirty="0"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r>
              <a:rPr lang="ja-JP" altLang="en-US" sz="1511">
                <a:latin typeface="MS PGothic" panose="020B0600070205080204" pitchFamily="34" charset="-128"/>
                <a:ea typeface="MS PGothic" panose="020B0600070205080204" pitchFamily="34" charset="-128"/>
              </a:rPr>
              <a:t>④</a:t>
            </a:r>
            <a:r>
              <a:rPr lang="en-US" altLang="ja-JP" sz="1511" dirty="0">
                <a:latin typeface="MS PGothic" panose="020B0600070205080204" pitchFamily="34" charset="-128"/>
                <a:ea typeface="MS PGothic" panose="020B0600070205080204" pitchFamily="34" charset="-128"/>
              </a:rPr>
              <a:t>-1</a:t>
            </a:r>
            <a:endParaRPr lang="ja-JP" altLang="en-US" sz="1511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1806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5621</TotalTime>
  <Words>145</Words>
  <Application>Microsoft Office PowerPoint</Application>
  <PresentationFormat>ユーザー設定</PresentationFormat>
  <Paragraphs>48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MS PGothic</vt:lpstr>
      <vt:lpstr>MS UI Gothic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pc1810u068</cp:lastModifiedBy>
  <cp:revision>1115</cp:revision>
  <cp:lastPrinted>2021-03-17T08:24:15Z</cp:lastPrinted>
  <dcterms:created xsi:type="dcterms:W3CDTF">2021-01-26T03:36:01Z</dcterms:created>
  <dcterms:modified xsi:type="dcterms:W3CDTF">2021-04-07T03:43:50Z</dcterms:modified>
</cp:coreProperties>
</file>