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3" autoAdjust="0"/>
  </p:normalViewPr>
  <p:slideViewPr>
    <p:cSldViewPr>
      <p:cViewPr>
        <p:scale>
          <a:sx n="120" d="100"/>
          <a:sy n="120" d="100"/>
        </p:scale>
        <p:origin x="-922" y="-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4A314E2-EC05-4E8E-AD9B-75946AFD4BB5}" type="datetimeFigureOut">
              <a:rPr kumimoji="1" lang="ja-JP" altLang="en-US" smtClean="0"/>
              <a:t>2018/10/11</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4124671-EBAD-4C6E-B89F-0AE1253AD52D}" type="slidenum">
              <a:rPr kumimoji="1" lang="ja-JP" altLang="en-US" smtClean="0"/>
              <a:t>‹#›</a:t>
            </a:fld>
            <a:endParaRPr kumimoji="1" lang="ja-JP" altLang="en-US"/>
          </a:p>
        </p:txBody>
      </p:sp>
    </p:spTree>
    <p:extLst>
      <p:ext uri="{BB962C8B-B14F-4D97-AF65-F5344CB8AC3E}">
        <p14:creationId xmlns:p14="http://schemas.microsoft.com/office/powerpoint/2010/main" val="26084621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220912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269962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28630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311439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160650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127597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29173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39185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393732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105028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B8E302-5BBD-4684-8585-DD28D02D51F6}" type="datetimeFigureOut">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195931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18B8E302-5BBD-4684-8585-DD28D02D51F6}" type="datetimeFigureOut">
              <a:rPr kumimoji="1" lang="ja-JP" altLang="en-US" smtClean="0"/>
              <a:t>2018/10/11</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AF0C1164-CFC5-4ADA-BC94-998D29C2D788}" type="slidenum">
              <a:rPr kumimoji="1" lang="ja-JP" altLang="en-US" smtClean="0"/>
              <a:t>‹#›</a:t>
            </a:fld>
            <a:endParaRPr kumimoji="1" lang="ja-JP" altLang="en-US"/>
          </a:p>
        </p:txBody>
      </p:sp>
    </p:spTree>
    <p:extLst>
      <p:ext uri="{BB962C8B-B14F-4D97-AF65-F5344CB8AC3E}">
        <p14:creationId xmlns:p14="http://schemas.microsoft.com/office/powerpoint/2010/main" val="179272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7561263" cy="53709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kumimoji="1" lang="ja-JP" altLang="en-US">
              <a:solidFill>
                <a:schemeClr val="bg1"/>
              </a:solidFill>
            </a:endParaRPr>
          </a:p>
        </p:txBody>
      </p:sp>
      <p:sp>
        <p:nvSpPr>
          <p:cNvPr id="2" name="テキスト ボックス 1"/>
          <p:cNvSpPr txBox="1"/>
          <p:nvPr/>
        </p:nvSpPr>
        <p:spPr>
          <a:xfrm>
            <a:off x="429222" y="594172"/>
            <a:ext cx="6984776" cy="1336431"/>
          </a:xfrm>
          <a:prstGeom prst="rect">
            <a:avLst/>
          </a:prstGeom>
          <a:noFill/>
        </p:spPr>
        <p:txBody>
          <a:bodyPr wrap="square" lIns="104306" tIns="52153" rIns="104306" bIns="52153"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HACCP</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講習会</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参加</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申込書</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下記</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セミナー</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の参加を申し込みます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u="sng" dirty="0" smtClean="0">
                <a:latin typeface="メイリオ" panose="020B0604030504040204" pitchFamily="50" charset="-128"/>
                <a:ea typeface="メイリオ" panose="020B0604030504040204" pitchFamily="50" charset="-128"/>
                <a:cs typeface="メイリオ" panose="020B0604030504040204" pitchFamily="50" charset="-128"/>
              </a:rPr>
              <a:t>お申込み日　　　　年　　　月　　　日</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23940752"/>
              </p:ext>
            </p:extLst>
          </p:nvPr>
        </p:nvGraphicFramePr>
        <p:xfrm>
          <a:off x="684287" y="1890316"/>
          <a:ext cx="6592231" cy="3974624"/>
        </p:xfrm>
        <a:graphic>
          <a:graphicData uri="http://schemas.openxmlformats.org/drawingml/2006/table">
            <a:tbl>
              <a:tblPr firstRow="1" bandRow="1">
                <a:tableStyleId>{3B4B98B0-60AC-42C2-AFA5-B58CD77FA1E5}</a:tableStyleId>
              </a:tblPr>
              <a:tblGrid>
                <a:gridCol w="1318446"/>
                <a:gridCol w="3955339"/>
                <a:gridCol w="1318446"/>
              </a:tblGrid>
              <a:tr h="879572">
                <a:tc>
                  <a:txBody>
                    <a:bodyPr/>
                    <a:lstStyle/>
                    <a:p>
                      <a:r>
                        <a:rPr kumimoji="1" lang="ja-JP" altLang="en-US" sz="1000" b="0" dirty="0" smtClean="0">
                          <a:latin typeface="+mn-ea"/>
                          <a:ea typeface="+mn-ea"/>
                          <a:cs typeface="メイリオ" panose="020B0604030504040204" pitchFamily="50" charset="-128"/>
                        </a:rPr>
                        <a:t>お申込の</a:t>
                      </a:r>
                      <a:endParaRPr kumimoji="1" lang="en-US" altLang="ja-JP" sz="1000" b="0" dirty="0" smtClean="0">
                        <a:latin typeface="+mn-ea"/>
                        <a:ea typeface="+mn-ea"/>
                        <a:cs typeface="メイリオ" panose="020B0604030504040204" pitchFamily="50" charset="-128"/>
                      </a:endParaRPr>
                    </a:p>
                    <a:p>
                      <a:r>
                        <a:rPr kumimoji="1" lang="ja-JP" altLang="en-US" sz="1000" b="0" dirty="0" smtClean="0">
                          <a:latin typeface="+mn-ea"/>
                          <a:ea typeface="+mn-ea"/>
                          <a:cs typeface="メイリオ" panose="020B0604030504040204" pitchFamily="50" charset="-128"/>
                        </a:rPr>
                        <a:t>セミナー名：</a:t>
                      </a:r>
                      <a:endParaRPr kumimoji="1" lang="en-US" altLang="ja-JP" sz="1000" b="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ja-JP" altLang="en-US" sz="1200" b="1" dirty="0" smtClean="0">
                          <a:solidFill>
                            <a:schemeClr val="tx1"/>
                          </a:solidFill>
                          <a:latin typeface="+mn-ea"/>
                          <a:ea typeface="+mn-ea"/>
                          <a:cs typeface="メイリオ" panose="020B0604030504040204" pitchFamily="50" charset="-128"/>
                        </a:rPr>
                        <a:t>第</a:t>
                      </a:r>
                      <a:r>
                        <a:rPr lang="en-US" altLang="ja-JP" sz="1200" b="1" dirty="0" smtClean="0">
                          <a:solidFill>
                            <a:schemeClr val="tx1"/>
                          </a:solidFill>
                          <a:latin typeface="+mn-ea"/>
                          <a:ea typeface="+mn-ea"/>
                          <a:cs typeface="メイリオ" panose="020B0604030504040204" pitchFamily="50" charset="-128"/>
                        </a:rPr>
                        <a:t>9</a:t>
                      </a:r>
                      <a:r>
                        <a:rPr lang="ja-JP" altLang="en-US" sz="1200" b="1" dirty="0" smtClean="0">
                          <a:solidFill>
                            <a:schemeClr val="tx1"/>
                          </a:solidFill>
                          <a:latin typeface="+mn-ea"/>
                          <a:ea typeface="+mn-ea"/>
                          <a:cs typeface="メイリオ" panose="020B0604030504040204" pitchFamily="50" charset="-128"/>
                        </a:rPr>
                        <a:t>回</a:t>
                      </a:r>
                      <a:r>
                        <a:rPr lang="en-US" altLang="ja-JP" sz="1200" b="1" dirty="0" smtClean="0">
                          <a:solidFill>
                            <a:schemeClr val="tx1"/>
                          </a:solidFill>
                          <a:latin typeface="+mn-ea"/>
                          <a:ea typeface="+mn-ea"/>
                          <a:cs typeface="メイリオ" panose="020B0604030504040204" pitchFamily="50" charset="-128"/>
                        </a:rPr>
                        <a:t>HACCP</a:t>
                      </a:r>
                      <a:r>
                        <a:rPr lang="ja-JP" altLang="en-US" sz="1200" b="1" dirty="0" smtClean="0">
                          <a:solidFill>
                            <a:schemeClr val="tx1"/>
                          </a:solidFill>
                          <a:latin typeface="+mn-ea"/>
                          <a:ea typeface="+mn-ea"/>
                          <a:cs typeface="メイリオ" panose="020B0604030504040204" pitchFamily="50" charset="-128"/>
                        </a:rPr>
                        <a:t>講習会</a:t>
                      </a:r>
                      <a:endParaRPr lang="en-US" altLang="ja-JP" sz="1200" b="1" dirty="0" smtClean="0">
                        <a:solidFill>
                          <a:schemeClr val="tx1"/>
                        </a:solidFill>
                        <a:latin typeface="+mn-ea"/>
                        <a:ea typeface="+mn-ea"/>
                        <a:cs typeface="メイリオ" panose="020B0604030504040204" pitchFamily="50" charset="-128"/>
                      </a:endParaRPr>
                    </a:p>
                    <a:p>
                      <a:r>
                        <a:rPr lang="ja-JP" altLang="en-US" sz="1200" b="1" dirty="0" smtClean="0">
                          <a:solidFill>
                            <a:schemeClr val="tx1"/>
                          </a:solidFill>
                          <a:latin typeface="+mn-ea"/>
                          <a:ea typeface="+mn-ea"/>
                          <a:cs typeface="メイリオ" panose="020B0604030504040204" pitchFamily="50" charset="-128"/>
                        </a:rPr>
                        <a:t>　　　</a:t>
                      </a:r>
                      <a:r>
                        <a:rPr lang="en-US" altLang="ja-JP" sz="1200" b="1" dirty="0" smtClean="0">
                          <a:solidFill>
                            <a:schemeClr val="tx1"/>
                          </a:solidFill>
                          <a:latin typeface="+mn-ea"/>
                          <a:ea typeface="+mn-ea"/>
                          <a:cs typeface="メイリオ" panose="020B0604030504040204" pitchFamily="50" charset="-128"/>
                        </a:rPr>
                        <a:t>2019</a:t>
                      </a:r>
                      <a:r>
                        <a:rPr lang="ja-JP" altLang="en-US" sz="1200" b="1" dirty="0" smtClean="0">
                          <a:solidFill>
                            <a:schemeClr val="tx1"/>
                          </a:solidFill>
                          <a:latin typeface="+mn-ea"/>
                          <a:ea typeface="+mn-ea"/>
                          <a:cs typeface="メイリオ" panose="020B0604030504040204" pitchFamily="50" charset="-128"/>
                        </a:rPr>
                        <a:t>年</a:t>
                      </a:r>
                      <a:r>
                        <a:rPr lang="en-US" altLang="ja-JP" sz="1200" b="1" dirty="0" smtClean="0">
                          <a:solidFill>
                            <a:schemeClr val="tx1"/>
                          </a:solidFill>
                          <a:latin typeface="+mn-ea"/>
                          <a:ea typeface="+mn-ea"/>
                          <a:cs typeface="メイリオ" panose="020B0604030504040204" pitchFamily="50" charset="-128"/>
                        </a:rPr>
                        <a:t>2</a:t>
                      </a:r>
                      <a:r>
                        <a:rPr lang="ja-JP" altLang="en-US" sz="1200" b="1" dirty="0" smtClean="0">
                          <a:solidFill>
                            <a:schemeClr val="tx1"/>
                          </a:solidFill>
                          <a:latin typeface="+mn-ea"/>
                          <a:ea typeface="+mn-ea"/>
                          <a:cs typeface="メイリオ" panose="020B0604030504040204" pitchFamily="50" charset="-128"/>
                        </a:rPr>
                        <a:t>月</a:t>
                      </a:r>
                      <a:r>
                        <a:rPr lang="en-US" altLang="ja-JP" sz="1200" b="1" dirty="0" smtClean="0">
                          <a:solidFill>
                            <a:schemeClr val="tx1"/>
                          </a:solidFill>
                          <a:latin typeface="+mn-ea"/>
                          <a:ea typeface="+mn-ea"/>
                          <a:cs typeface="メイリオ" panose="020B0604030504040204" pitchFamily="50" charset="-128"/>
                        </a:rPr>
                        <a:t>6</a:t>
                      </a:r>
                      <a:r>
                        <a:rPr lang="ja-JP" altLang="en-US" sz="1200" b="1" dirty="0" smtClean="0">
                          <a:solidFill>
                            <a:schemeClr val="tx1"/>
                          </a:solidFill>
                          <a:latin typeface="+mn-ea"/>
                          <a:ea typeface="+mn-ea"/>
                          <a:cs typeface="メイリオ" panose="020B0604030504040204" pitchFamily="50" charset="-128"/>
                        </a:rPr>
                        <a:t>日（水）</a:t>
                      </a:r>
                      <a:r>
                        <a:rPr lang="en-US" altLang="ja-JP" sz="1200" b="1" dirty="0" smtClean="0">
                          <a:solidFill>
                            <a:schemeClr val="tx1"/>
                          </a:solidFill>
                          <a:latin typeface="+mn-ea"/>
                          <a:ea typeface="+mn-ea"/>
                          <a:cs typeface="メイリオ" panose="020B0604030504040204" pitchFamily="50" charset="-128"/>
                        </a:rPr>
                        <a:t>,7</a:t>
                      </a:r>
                      <a:r>
                        <a:rPr lang="ja-JP" altLang="en-US" sz="1200" b="1" dirty="0" smtClean="0">
                          <a:solidFill>
                            <a:schemeClr val="tx1"/>
                          </a:solidFill>
                          <a:latin typeface="+mn-ea"/>
                          <a:ea typeface="+mn-ea"/>
                          <a:cs typeface="メイリオ" panose="020B0604030504040204" pitchFamily="50" charset="-128"/>
                        </a:rPr>
                        <a:t>日（木）</a:t>
                      </a:r>
                      <a:r>
                        <a:rPr lang="en-US" altLang="ja-JP" sz="1200" b="1" dirty="0" smtClean="0">
                          <a:solidFill>
                            <a:schemeClr val="tx1"/>
                          </a:solidFill>
                          <a:latin typeface="+mn-ea"/>
                          <a:ea typeface="+mn-ea"/>
                          <a:cs typeface="メイリオ" panose="020B0604030504040204" pitchFamily="50" charset="-128"/>
                        </a:rPr>
                        <a:t>,8</a:t>
                      </a:r>
                      <a:r>
                        <a:rPr lang="ja-JP" altLang="en-US" sz="1200" b="1" dirty="0" smtClean="0">
                          <a:solidFill>
                            <a:schemeClr val="tx1"/>
                          </a:solidFill>
                          <a:latin typeface="+mn-ea"/>
                          <a:ea typeface="+mn-ea"/>
                          <a:cs typeface="メイリオ" panose="020B0604030504040204" pitchFamily="50" charset="-128"/>
                        </a:rPr>
                        <a:t>日（金）　　　各日　</a:t>
                      </a:r>
                      <a:r>
                        <a:rPr lang="en-US" altLang="ja-JP" sz="1200" b="1" dirty="0" smtClean="0">
                          <a:solidFill>
                            <a:schemeClr val="tx1"/>
                          </a:solidFill>
                          <a:latin typeface="+mn-ea"/>
                          <a:ea typeface="+mn-ea"/>
                          <a:cs typeface="メイリオ" panose="020B0604030504040204" pitchFamily="50" charset="-128"/>
                        </a:rPr>
                        <a:t>9</a:t>
                      </a:r>
                      <a:r>
                        <a:rPr lang="ja-JP" altLang="en-US" sz="1200" b="1" dirty="0" smtClean="0">
                          <a:solidFill>
                            <a:schemeClr val="tx1"/>
                          </a:solidFill>
                          <a:latin typeface="+mn-ea"/>
                          <a:ea typeface="+mn-ea"/>
                          <a:cs typeface="メイリオ" panose="020B0604030504040204" pitchFamily="50" charset="-128"/>
                        </a:rPr>
                        <a:t>：</a:t>
                      </a:r>
                      <a:r>
                        <a:rPr lang="en-US" altLang="ja-JP" sz="1200" b="1" dirty="0" smtClean="0">
                          <a:solidFill>
                            <a:schemeClr val="tx1"/>
                          </a:solidFill>
                          <a:latin typeface="+mn-ea"/>
                          <a:ea typeface="+mn-ea"/>
                          <a:cs typeface="メイリオ" panose="020B0604030504040204" pitchFamily="50" charset="-128"/>
                        </a:rPr>
                        <a:t>00</a:t>
                      </a:r>
                      <a:r>
                        <a:rPr lang="ja-JP" altLang="en-US" sz="1200" b="1" dirty="0" smtClean="0">
                          <a:solidFill>
                            <a:schemeClr val="tx1"/>
                          </a:solidFill>
                          <a:latin typeface="+mn-ea"/>
                          <a:ea typeface="+mn-ea"/>
                          <a:cs typeface="メイリオ" panose="020B0604030504040204" pitchFamily="50" charset="-128"/>
                        </a:rPr>
                        <a:t>～</a:t>
                      </a:r>
                      <a:r>
                        <a:rPr lang="en-US" altLang="ja-JP" sz="1200" b="1" dirty="0" smtClean="0">
                          <a:solidFill>
                            <a:schemeClr val="tx1"/>
                          </a:solidFill>
                          <a:latin typeface="+mn-ea"/>
                          <a:ea typeface="+mn-ea"/>
                          <a:cs typeface="メイリオ" panose="020B0604030504040204" pitchFamily="50" charset="-128"/>
                        </a:rPr>
                        <a:t>17</a:t>
                      </a:r>
                      <a:r>
                        <a:rPr lang="ja-JP" altLang="en-US" sz="1200" b="1" dirty="0" smtClean="0">
                          <a:solidFill>
                            <a:schemeClr val="tx1"/>
                          </a:solidFill>
                          <a:latin typeface="+mn-ea"/>
                          <a:ea typeface="+mn-ea"/>
                          <a:cs typeface="メイリオ" panose="020B0604030504040204" pitchFamily="50" charset="-128"/>
                        </a:rPr>
                        <a:t>：</a:t>
                      </a:r>
                      <a:r>
                        <a:rPr lang="en-US" altLang="ja-JP" sz="1200" b="1" dirty="0" smtClean="0">
                          <a:solidFill>
                            <a:schemeClr val="tx1"/>
                          </a:solidFill>
                          <a:latin typeface="+mn-ea"/>
                          <a:ea typeface="+mn-ea"/>
                          <a:cs typeface="メイリオ" panose="020B0604030504040204" pitchFamily="50" charset="-128"/>
                        </a:rPr>
                        <a:t>00</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51696">
                <a:tc>
                  <a:txBody>
                    <a:bodyPr/>
                    <a:lstStyle/>
                    <a:p>
                      <a:r>
                        <a:rPr kumimoji="1" lang="ja-JP" altLang="en-US" sz="1000" dirty="0" smtClean="0">
                          <a:latin typeface="+mn-ea"/>
                          <a:ea typeface="+mn-ea"/>
                          <a:cs typeface="メイリオ" panose="020B0604030504040204" pitchFamily="50" charset="-128"/>
                        </a:rPr>
                        <a:t>貴社名：</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gridSpan="2">
                  <a:txBody>
                    <a:bodyPr/>
                    <a:lstStyle/>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r>
              <a:tr h="360040">
                <a:tc>
                  <a:txBody>
                    <a:bodyPr/>
                    <a:lstStyle/>
                    <a:p>
                      <a:r>
                        <a:rPr kumimoji="1" lang="ja-JP" altLang="en-US" sz="1000" dirty="0" smtClean="0">
                          <a:latin typeface="+mn-ea"/>
                          <a:ea typeface="+mn-ea"/>
                          <a:cs typeface="メイリオ" panose="020B0604030504040204" pitchFamily="50" charset="-128"/>
                        </a:rPr>
                        <a:t>ご所属：</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504056">
                <a:tc>
                  <a:txBody>
                    <a:bodyPr/>
                    <a:lstStyle/>
                    <a:p>
                      <a:r>
                        <a:rPr kumimoji="1" lang="ja-JP" altLang="en-US" sz="1000" dirty="0" smtClean="0">
                          <a:latin typeface="+mn-ea"/>
                          <a:ea typeface="+mn-ea"/>
                          <a:cs typeface="メイリオ" panose="020B0604030504040204" pitchFamily="50" charset="-128"/>
                        </a:rPr>
                        <a:t>ご住所：</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gridSpan="2">
                  <a:txBody>
                    <a:bodyPr/>
                    <a:lstStyle/>
                    <a:p>
                      <a:r>
                        <a:rPr kumimoji="1" lang="ja-JP" altLang="en-US" sz="1000" dirty="0" smtClean="0">
                          <a:latin typeface="+mn-ea"/>
                          <a:ea typeface="+mn-ea"/>
                          <a:cs typeface="メイリオ" panose="020B0604030504040204" pitchFamily="50" charset="-128"/>
                        </a:rPr>
                        <a:t>〒</a:t>
                      </a:r>
                      <a:endParaRPr kumimoji="1" lang="en-US" altLang="ja-JP" sz="1000" dirty="0" smtClean="0">
                        <a:latin typeface="+mn-ea"/>
                        <a:ea typeface="+mn-ea"/>
                        <a:cs typeface="メイリオ" panose="020B0604030504040204" pitchFamily="50" charset="-128"/>
                      </a:endParaRPr>
                    </a:p>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r>
              <a:tr h="360040">
                <a:tc>
                  <a:txBody>
                    <a:bodyPr/>
                    <a:lstStyle/>
                    <a:p>
                      <a:r>
                        <a:rPr kumimoji="1" lang="en-US" altLang="ja-JP" sz="1000" dirty="0" smtClean="0">
                          <a:latin typeface="+mn-ea"/>
                          <a:ea typeface="+mn-ea"/>
                          <a:cs typeface="メイリオ" panose="020B0604030504040204" pitchFamily="50" charset="-128"/>
                        </a:rPr>
                        <a:t>TEL/FAX</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smtClean="0">
                          <a:latin typeface="+mn-ea"/>
                          <a:ea typeface="+mn-ea"/>
                          <a:cs typeface="メイリオ" panose="020B0604030504040204" pitchFamily="50" charset="-128"/>
                        </a:rPr>
                        <a:t>　　　　　　　　　　　　　　　　　　　　　　　　　　　</a:t>
                      </a:r>
                      <a:r>
                        <a:rPr kumimoji="1" lang="en-US" altLang="ja-JP" sz="1000" dirty="0" smtClean="0">
                          <a:latin typeface="+mn-ea"/>
                          <a:ea typeface="+mn-ea"/>
                          <a:cs typeface="メイリオ" panose="020B0604030504040204" pitchFamily="50" charset="-128"/>
                        </a:rPr>
                        <a:t>/</a:t>
                      </a:r>
                      <a:r>
                        <a:rPr kumimoji="1" lang="ja-JP" altLang="en-US" sz="1000" dirty="0" smtClean="0">
                          <a:latin typeface="+mn-ea"/>
                          <a:ea typeface="+mn-ea"/>
                          <a:cs typeface="メイリオ" panose="020B0604030504040204" pitchFamily="50" charset="-128"/>
                        </a:rPr>
                        <a:t>　</a:t>
                      </a:r>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cs typeface="メイリオ" panose="020B0604030504040204" pitchFamily="50" charset="-128"/>
                        </a:rPr>
                        <a:t>E</a:t>
                      </a:r>
                      <a:r>
                        <a:rPr kumimoji="1" lang="ja-JP" altLang="en-US" sz="1000" dirty="0" smtClean="0">
                          <a:latin typeface="+mn-ea"/>
                          <a:ea typeface="+mn-ea"/>
                          <a:cs typeface="メイリオ" panose="020B0604030504040204" pitchFamily="50" charset="-128"/>
                        </a:rPr>
                        <a:t>メール</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gridSpan="2">
                  <a:txBody>
                    <a:bodyPr/>
                    <a:lstStyle/>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r>
              <a:tr h="442646">
                <a:tc>
                  <a:txBody>
                    <a:bodyPr/>
                    <a:lstStyle/>
                    <a:p>
                      <a:r>
                        <a:rPr kumimoji="1" lang="ja-JP" altLang="en-US" sz="1000" dirty="0" smtClean="0">
                          <a:latin typeface="+mn-ea"/>
                          <a:ea typeface="+mn-ea"/>
                          <a:cs typeface="メイリオ" panose="020B0604030504040204" pitchFamily="50" charset="-128"/>
                        </a:rPr>
                        <a:t>フリガナ：</a:t>
                      </a:r>
                      <a:endParaRPr kumimoji="1" lang="en-US" altLang="ja-JP" sz="1000" dirty="0" smtClean="0">
                        <a:latin typeface="+mn-ea"/>
                        <a:ea typeface="+mn-ea"/>
                        <a:cs typeface="メイリオ" panose="020B0604030504040204" pitchFamily="50" charset="-128"/>
                      </a:endParaRPr>
                    </a:p>
                    <a:p>
                      <a:r>
                        <a:rPr kumimoji="1" lang="ja-JP" altLang="en-US" sz="1000" dirty="0" smtClean="0">
                          <a:latin typeface="+mn-ea"/>
                          <a:ea typeface="+mn-ea"/>
                          <a:cs typeface="メイリオ" panose="020B0604030504040204" pitchFamily="50" charset="-128"/>
                        </a:rPr>
                        <a:t>お名前：</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648072">
                <a:tc gridSpan="2">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cs typeface="メイリオ" panose="020B0604030504040204" pitchFamily="50" charset="-128"/>
                        </a:rPr>
                        <a:t>グループワークのまとめはセミナー中にパソコンで作成します。</a:t>
                      </a:r>
                      <a:r>
                        <a:rPr kumimoji="1" lang="en-US" altLang="ja-JP" sz="1000" dirty="0" smtClean="0">
                          <a:latin typeface="+mn-ea"/>
                          <a:ea typeface="+mn-ea"/>
                          <a:cs typeface="メイリオ" panose="020B0604030504040204" pitchFamily="50" charset="-128"/>
                        </a:rPr>
                        <a:t>Microsoft</a:t>
                      </a:r>
                      <a:r>
                        <a:rPr kumimoji="1" lang="ja-JP" altLang="en-US" sz="1000" dirty="0" smtClean="0">
                          <a:latin typeface="+mn-ea"/>
                          <a:ea typeface="+mn-ea"/>
                          <a:cs typeface="メイリオ" panose="020B0604030504040204" pitchFamily="50" charset="-128"/>
                        </a:rPr>
                        <a:t>の</a:t>
                      </a:r>
                      <a:r>
                        <a:rPr kumimoji="1" lang="en-US" altLang="ja-JP" sz="1000" dirty="0" smtClean="0">
                          <a:latin typeface="+mn-ea"/>
                          <a:ea typeface="+mn-ea"/>
                          <a:cs typeface="メイリオ" panose="020B0604030504040204" pitchFamily="50" charset="-128"/>
                        </a:rPr>
                        <a:t>word</a:t>
                      </a:r>
                      <a:r>
                        <a:rPr kumimoji="1" lang="ja-JP" altLang="en-US" sz="1000" dirty="0" smtClean="0">
                          <a:latin typeface="+mn-ea"/>
                          <a:ea typeface="+mn-ea"/>
                          <a:cs typeface="メイリオ" panose="020B0604030504040204" pitchFamily="50" charset="-128"/>
                        </a:rPr>
                        <a:t>および</a:t>
                      </a:r>
                      <a:r>
                        <a:rPr kumimoji="1" lang="en-US" altLang="ja-JP" sz="1000" dirty="0" smtClean="0">
                          <a:latin typeface="+mn-ea"/>
                          <a:ea typeface="+mn-ea"/>
                          <a:cs typeface="メイリオ" panose="020B0604030504040204" pitchFamily="50" charset="-128"/>
                        </a:rPr>
                        <a:t>Excel</a:t>
                      </a:r>
                      <a:r>
                        <a:rPr kumimoji="1" lang="ja-JP" altLang="en-US" sz="1000" dirty="0" smtClean="0">
                          <a:latin typeface="+mn-ea"/>
                          <a:ea typeface="+mn-ea"/>
                          <a:cs typeface="メイリオ" panose="020B0604030504040204" pitchFamily="50" charset="-128"/>
                        </a:rPr>
                        <a:t>（</a:t>
                      </a:r>
                      <a:r>
                        <a:rPr kumimoji="1" lang="en-US" altLang="ja-JP" sz="1000" dirty="0" smtClean="0">
                          <a:latin typeface="+mn-ea"/>
                          <a:ea typeface="+mn-ea"/>
                          <a:cs typeface="メイリオ" panose="020B0604030504040204" pitchFamily="50" charset="-128"/>
                        </a:rPr>
                        <a:t>2007</a:t>
                      </a:r>
                      <a:r>
                        <a:rPr kumimoji="1" lang="ja-JP" altLang="en-US" sz="1000" dirty="0" smtClean="0">
                          <a:latin typeface="+mn-ea"/>
                          <a:ea typeface="+mn-ea"/>
                          <a:cs typeface="メイリオ" panose="020B0604030504040204" pitchFamily="50" charset="-128"/>
                        </a:rPr>
                        <a:t>以上）を使用できるモバイルパソコンの持ち込みが</a:t>
                      </a:r>
                      <a:r>
                        <a:rPr kumimoji="1" lang="ja-JP" altLang="en-US" sz="1000" b="1" u="sng" dirty="0" smtClean="0">
                          <a:latin typeface="+mn-ea"/>
                          <a:ea typeface="+mn-ea"/>
                          <a:cs typeface="メイリオ" panose="020B0604030504040204" pitchFamily="50" charset="-128"/>
                        </a:rPr>
                        <a:t>可能な方は○</a:t>
                      </a:r>
                      <a:r>
                        <a:rPr kumimoji="1" lang="ja-JP" altLang="en-US" sz="1000" dirty="0" smtClean="0">
                          <a:latin typeface="+mn-ea"/>
                          <a:ea typeface="+mn-ea"/>
                          <a:cs typeface="メイリオ" panose="020B0604030504040204" pitchFamily="50" charset="-128"/>
                        </a:rPr>
                        <a:t>を、</a:t>
                      </a:r>
                      <a:endParaRPr kumimoji="1" lang="en-US" altLang="ja-JP" sz="1000" dirty="0" smtClean="0">
                        <a:latin typeface="+mn-ea"/>
                        <a:ea typeface="+mn-ea"/>
                        <a:cs typeface="メイリオ" panose="020B0604030504040204" pitchFamily="50" charset="-128"/>
                      </a:endParaRPr>
                    </a:p>
                    <a:p>
                      <a:pPr marL="0" marR="0" indent="0" algn="l" defTabSz="1043056" rtl="0" eaLnBrk="1" fontAlgn="auto" latinLnBrk="0" hangingPunct="1">
                        <a:lnSpc>
                          <a:spcPct val="100000"/>
                        </a:lnSpc>
                        <a:spcBef>
                          <a:spcPts val="0"/>
                        </a:spcBef>
                        <a:spcAft>
                          <a:spcPts val="0"/>
                        </a:spcAft>
                        <a:buClrTx/>
                        <a:buSzTx/>
                        <a:buFontTx/>
                        <a:buNone/>
                        <a:tabLst/>
                        <a:defRPr/>
                      </a:pPr>
                      <a:r>
                        <a:rPr kumimoji="1" lang="ja-JP" altLang="en-US" sz="1000" b="1" u="sng" dirty="0" smtClean="0">
                          <a:latin typeface="+mn-ea"/>
                          <a:ea typeface="+mn-ea"/>
                          <a:cs typeface="メイリオ" panose="020B0604030504040204" pitchFamily="50" charset="-128"/>
                        </a:rPr>
                        <a:t>不可能な方は</a:t>
                      </a:r>
                      <a:r>
                        <a:rPr kumimoji="1" lang="en-US" altLang="ja-JP" sz="1000" b="1" u="sng" dirty="0" smtClean="0">
                          <a:latin typeface="+mn-ea"/>
                          <a:ea typeface="+mn-ea"/>
                          <a:cs typeface="メイリオ" panose="020B0604030504040204" pitchFamily="50" charset="-128"/>
                        </a:rPr>
                        <a:t>×</a:t>
                      </a:r>
                      <a:r>
                        <a:rPr kumimoji="1" lang="ja-JP" altLang="en-US" sz="1000" dirty="0" smtClean="0">
                          <a:latin typeface="+mn-ea"/>
                          <a:ea typeface="+mn-ea"/>
                          <a:cs typeface="メイリオ" panose="020B0604030504040204" pitchFamily="50" charset="-128"/>
                        </a:rPr>
                        <a:t>をお願い致します。（グループに</a:t>
                      </a:r>
                      <a:r>
                        <a:rPr kumimoji="1" lang="en-US" altLang="ja-JP" sz="1000" dirty="0" smtClean="0">
                          <a:latin typeface="+mn-ea"/>
                          <a:ea typeface="+mn-ea"/>
                          <a:cs typeface="メイリオ" panose="020B0604030504040204" pitchFamily="50" charset="-128"/>
                        </a:rPr>
                        <a:t>1</a:t>
                      </a:r>
                      <a:r>
                        <a:rPr kumimoji="1" lang="ja-JP" altLang="en-US" sz="1000" dirty="0" smtClean="0">
                          <a:latin typeface="+mn-ea"/>
                          <a:ea typeface="+mn-ea"/>
                          <a:cs typeface="メイリオ" panose="020B0604030504040204" pitchFamily="50" charset="-128"/>
                        </a:rPr>
                        <a:t>～</a:t>
                      </a:r>
                      <a:r>
                        <a:rPr kumimoji="1" lang="en-US" altLang="ja-JP" sz="1000" dirty="0" smtClean="0">
                          <a:latin typeface="+mn-ea"/>
                          <a:ea typeface="+mn-ea"/>
                          <a:cs typeface="メイリオ" panose="020B0604030504040204" pitchFamily="50" charset="-128"/>
                        </a:rPr>
                        <a:t>2</a:t>
                      </a:r>
                      <a:r>
                        <a:rPr kumimoji="1" lang="ja-JP" altLang="en-US" sz="1000" dirty="0" smtClean="0">
                          <a:latin typeface="+mn-ea"/>
                          <a:ea typeface="+mn-ea"/>
                          <a:cs typeface="メイリオ" panose="020B0604030504040204" pitchFamily="50" charset="-128"/>
                        </a:rPr>
                        <a:t>名を予定しています。）</a:t>
                      </a:r>
                      <a:endParaRPr kumimoji="1" lang="en-US" altLang="ja-JP" sz="1000" dirty="0" smtClean="0">
                        <a:latin typeface="+mn-ea"/>
                        <a:ea typeface="+mn-ea"/>
                        <a:cs typeface="メイリオ" panose="020B0604030504040204" pitchFamily="50" charset="-128"/>
                      </a:endParaRPr>
                    </a:p>
                    <a:p>
                      <a:pPr marL="0" marR="0" indent="0" algn="l" defTabSz="1043056"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cs typeface="メイリオ" panose="020B0604030504040204" pitchFamily="50" charset="-128"/>
                        </a:rPr>
                        <a:t>※</a:t>
                      </a:r>
                      <a:r>
                        <a:rPr kumimoji="1" lang="ja-JP" altLang="en-US" sz="1000" dirty="0" smtClean="0">
                          <a:latin typeface="+mn-ea"/>
                          <a:ea typeface="+mn-ea"/>
                          <a:cs typeface="メイリオ" panose="020B0604030504040204" pitchFamily="50" charset="-128"/>
                        </a:rPr>
                        <a:t>○の方には、事務局よりご連絡致します。</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817" marR="100817" marT="53467" marB="53467" anchor="ctr">
                    <a:solidFill>
                      <a:schemeClr val="accent3">
                        <a:lumMod val="60000"/>
                        <a:lumOff val="40000"/>
                        <a:alpha val="20000"/>
                      </a:schemeClr>
                    </a:solidFill>
                  </a:tcPr>
                </a:tc>
                <a:tc>
                  <a:txBody>
                    <a:bodyPr/>
                    <a:lstStyle/>
                    <a:p>
                      <a:r>
                        <a:rPr kumimoji="1" lang="ja-JP" altLang="en-US" sz="1800" b="1" dirty="0" smtClean="0">
                          <a:latin typeface="+mn-ea"/>
                          <a:ea typeface="+mn-ea"/>
                          <a:cs typeface="メイリオ" panose="020B0604030504040204" pitchFamily="50" charset="-128"/>
                        </a:rPr>
                        <a:t>　〇</a:t>
                      </a:r>
                      <a:r>
                        <a:rPr kumimoji="1" lang="ja-JP" altLang="en-US" sz="1200" b="1" dirty="0" smtClean="0">
                          <a:latin typeface="+mn-ea"/>
                          <a:ea typeface="+mn-ea"/>
                          <a:cs typeface="メイリオ" panose="020B0604030504040204" pitchFamily="50" charset="-128"/>
                        </a:rPr>
                        <a:t>　</a:t>
                      </a:r>
                      <a:r>
                        <a:rPr kumimoji="1" lang="en-US" altLang="ja-JP" sz="1200" b="1" dirty="0" smtClean="0">
                          <a:latin typeface="+mn-ea"/>
                          <a:ea typeface="+mn-ea"/>
                          <a:cs typeface="メイリオ" panose="020B0604030504040204" pitchFamily="50" charset="-128"/>
                        </a:rPr>
                        <a:t>or</a:t>
                      </a:r>
                      <a:r>
                        <a:rPr kumimoji="1" lang="ja-JP" altLang="en-US" sz="1200" b="1" dirty="0" smtClean="0">
                          <a:latin typeface="+mn-ea"/>
                          <a:ea typeface="+mn-ea"/>
                          <a:cs typeface="メイリオ" panose="020B0604030504040204" pitchFamily="50" charset="-128"/>
                        </a:rPr>
                        <a:t>　</a:t>
                      </a:r>
                      <a:r>
                        <a:rPr kumimoji="1" lang="en-US" altLang="ja-JP" sz="1800" b="1" dirty="0" smtClean="0">
                          <a:latin typeface="+mn-ea"/>
                          <a:ea typeface="+mn-ea"/>
                          <a:cs typeface="メイリオ" panose="020B0604030504040204" pitchFamily="50" charset="-128"/>
                        </a:rPr>
                        <a:t>×</a:t>
                      </a:r>
                      <a:endParaRPr kumimoji="1" lang="ja-JP" altLang="en-US" sz="1800" b="1"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r>
            </a:tbl>
          </a:graphicData>
        </a:graphic>
      </p:graphicFrame>
      <p:sp>
        <p:nvSpPr>
          <p:cNvPr id="4" name="テキスト ボックス 3"/>
          <p:cNvSpPr txBox="1"/>
          <p:nvPr/>
        </p:nvSpPr>
        <p:spPr>
          <a:xfrm>
            <a:off x="550517" y="8052589"/>
            <a:ext cx="6902522" cy="1182543"/>
          </a:xfrm>
          <a:prstGeom prst="rect">
            <a:avLst/>
          </a:prstGeom>
          <a:noFill/>
        </p:spPr>
        <p:txBody>
          <a:bodyPr wrap="square" lIns="104306" tIns="52153" rIns="104306" bIns="52153" rtlCol="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送り先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コープさっぽろ品質管理室</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へ</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E</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メール（</a:t>
            </a:r>
            <a:r>
              <a:rPr lang="en-US" altLang="ja-JP" sz="1000" dirty="0" err="1"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csap.qcs</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todock.jp</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）で送信下さい。</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確認後、受講票を送付致します。</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週間以上経過しても届かない場合はお手数ですが弊会へご連絡下さい。</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受講料は請求書を別途送付致しますので期日までにご入金をお願い致します。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万が一お申込みをキャンセルされる場合は、開催の</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6</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日前までにご連絡下さい。</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開催間際のキャンセルや当日欠席の場合は、受講料の払い戻しは致しませんのでご了承下さい。</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≪個人情報利用目的≫お客様の個人情報はセミナー開催に関わるご案内にのみ利用致します。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3564607" y="162123"/>
            <a:ext cx="3996656" cy="79208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生活協同組合コープさっぽろ　品質管理室</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FAX</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011-668-2418/E</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メール</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csap.qcs</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todock.jp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89657538"/>
              </p:ext>
            </p:extLst>
          </p:nvPr>
        </p:nvGraphicFramePr>
        <p:xfrm>
          <a:off x="677098" y="6507194"/>
          <a:ext cx="6559917" cy="1503802"/>
        </p:xfrm>
        <a:graphic>
          <a:graphicData uri="http://schemas.openxmlformats.org/drawingml/2006/table">
            <a:tbl>
              <a:tblPr firstRow="1" bandRow="1">
                <a:tableStyleId>{3B4B98B0-60AC-42C2-AFA5-B58CD77FA1E5}</a:tableStyleId>
              </a:tblPr>
              <a:tblGrid>
                <a:gridCol w="1311983"/>
                <a:gridCol w="5247934"/>
              </a:tblGrid>
              <a:tr h="288032">
                <a:tc>
                  <a:txBody>
                    <a:bodyPr/>
                    <a:lstStyle/>
                    <a:p>
                      <a:r>
                        <a:rPr kumimoji="1" lang="ja-JP" altLang="en-US" sz="1000" b="0" dirty="0" smtClean="0">
                          <a:latin typeface="+mn-ea"/>
                          <a:ea typeface="+mn-ea"/>
                          <a:cs typeface="メイリオ" panose="020B0604030504040204" pitchFamily="50" charset="-128"/>
                        </a:rPr>
                        <a:t>貴社名：</a:t>
                      </a:r>
                      <a:endParaRPr kumimoji="1" lang="en-US" altLang="ja-JP" sz="1000" b="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smtClean="0">
                          <a:solidFill>
                            <a:schemeClr val="tx1"/>
                          </a:solidFill>
                          <a:latin typeface="+mn-ea"/>
                          <a:ea typeface="+mn-ea"/>
                          <a:cs typeface="メイリオ" panose="020B0604030504040204" pitchFamily="50" charset="-128"/>
                        </a:rPr>
                        <a:t> </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786">
                <a:tc>
                  <a:txBody>
                    <a:bodyPr/>
                    <a:lstStyle/>
                    <a:p>
                      <a:r>
                        <a:rPr kumimoji="1" lang="ja-JP" altLang="en-US" sz="1000" dirty="0" smtClean="0">
                          <a:latin typeface="+mn-ea"/>
                          <a:ea typeface="+mn-ea"/>
                          <a:cs typeface="メイリオ" panose="020B0604030504040204" pitchFamily="50" charset="-128"/>
                        </a:rPr>
                        <a:t>ご住所：</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a:txBody>
                    <a:bodyPr/>
                    <a:lstStyle/>
                    <a:p>
                      <a:r>
                        <a:rPr kumimoji="1" lang="ja-JP" altLang="en-US" sz="1000" dirty="0" smtClean="0">
                          <a:latin typeface="+mn-ea"/>
                          <a:ea typeface="+mn-ea"/>
                          <a:cs typeface="メイリオ" panose="020B0604030504040204" pitchFamily="50" charset="-128"/>
                        </a:rPr>
                        <a:t>〒</a:t>
                      </a:r>
                      <a:endParaRPr kumimoji="1" lang="en-US" altLang="ja-JP" sz="1000" dirty="0" smtClean="0">
                        <a:latin typeface="+mn-ea"/>
                        <a:ea typeface="+mn-ea"/>
                        <a:cs typeface="メイリオ" panose="020B0604030504040204" pitchFamily="50" charset="-128"/>
                      </a:endParaRPr>
                    </a:p>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r>
              <a:tr h="360040">
                <a:tc>
                  <a:txBody>
                    <a:bodyPr/>
                    <a:lstStyle/>
                    <a:p>
                      <a:r>
                        <a:rPr kumimoji="1" lang="en-US" altLang="ja-JP" sz="1000" dirty="0" smtClean="0">
                          <a:latin typeface="+mn-ea"/>
                          <a:ea typeface="+mn-ea"/>
                          <a:cs typeface="メイリオ" panose="020B0604030504040204" pitchFamily="50" charset="-128"/>
                        </a:rPr>
                        <a:t>TEL/FAX</a:t>
                      </a:r>
                      <a:r>
                        <a:rPr kumimoji="1" lang="ja-JP" altLang="en-US" sz="1000" dirty="0" smtClean="0">
                          <a:latin typeface="+mn-ea"/>
                          <a:ea typeface="+mn-ea"/>
                          <a:cs typeface="メイリオ" panose="020B0604030504040204" pitchFamily="50" charset="-128"/>
                        </a:rPr>
                        <a:t>：</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cs typeface="メイリオ" panose="020B0604030504040204" pitchFamily="50" charset="-128"/>
                        </a:rPr>
                        <a:t>フリガナ</a:t>
                      </a:r>
                      <a:endParaRPr kumimoji="1" lang="en-US" altLang="ja-JP" sz="1000" dirty="0" smtClean="0">
                        <a:latin typeface="+mn-ea"/>
                        <a:ea typeface="+mn-ea"/>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cs typeface="メイリオ" panose="020B0604030504040204" pitchFamily="50" charset="-128"/>
                        </a:rPr>
                        <a:t>お名前</a:t>
                      </a:r>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a:txBody>
                    <a:bodyPr/>
                    <a:lstStyle/>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r>
            </a:tbl>
          </a:graphicData>
        </a:graphic>
      </p:graphicFrame>
      <p:sp>
        <p:nvSpPr>
          <p:cNvPr id="8" name="テキスト ボックス 7"/>
          <p:cNvSpPr txBox="1"/>
          <p:nvPr/>
        </p:nvSpPr>
        <p:spPr>
          <a:xfrm>
            <a:off x="612279" y="6083330"/>
            <a:ext cx="3792982" cy="415498"/>
          </a:xfrm>
          <a:prstGeom prst="rect">
            <a:avLst/>
          </a:prstGeom>
          <a:noFill/>
        </p:spPr>
        <p:txBody>
          <a:bodyPr wrap="square" rtlCol="0">
            <a:spAutoFit/>
          </a:bodyPr>
          <a:lstStyle/>
          <a:p>
            <a:r>
              <a:rPr kumimoji="1" lang="ja-JP" altLang="en-US" sz="1000" dirty="0" smtClean="0">
                <a:latin typeface="+mn-ea"/>
              </a:rPr>
              <a:t>ご請求先　上記と異なる場合にご記入下さい。</a:t>
            </a:r>
            <a:r>
              <a:rPr kumimoji="1" lang="ja-JP" altLang="en-US" dirty="0" smtClean="0"/>
              <a:t>　</a:t>
            </a:r>
            <a:endParaRPr kumimoji="1" lang="ja-JP" altLang="en-US" dirty="0"/>
          </a:p>
        </p:txBody>
      </p:sp>
      <p:sp>
        <p:nvSpPr>
          <p:cNvPr id="9" name="テキスト ボックス 8"/>
          <p:cNvSpPr txBox="1"/>
          <p:nvPr/>
        </p:nvSpPr>
        <p:spPr>
          <a:xfrm>
            <a:off x="456456" y="9348951"/>
            <a:ext cx="1944216"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■コープさっぽろ記入欄■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190540364"/>
              </p:ext>
            </p:extLst>
          </p:nvPr>
        </p:nvGraphicFramePr>
        <p:xfrm>
          <a:off x="540272" y="9615486"/>
          <a:ext cx="6713010" cy="823468"/>
        </p:xfrm>
        <a:graphic>
          <a:graphicData uri="http://schemas.openxmlformats.org/drawingml/2006/table">
            <a:tbl>
              <a:tblPr firstRow="1" bandRow="1">
                <a:tableStyleId>{3B4B98B0-60AC-42C2-AFA5-B58CD77FA1E5}</a:tableStyleId>
              </a:tblPr>
              <a:tblGrid>
                <a:gridCol w="837967"/>
                <a:gridCol w="847241"/>
                <a:gridCol w="837967"/>
                <a:gridCol w="837967"/>
                <a:gridCol w="837967"/>
                <a:gridCol w="837967"/>
                <a:gridCol w="837967"/>
                <a:gridCol w="837967"/>
              </a:tblGrid>
              <a:tr h="267718">
                <a:tc gridSpan="2">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受領日</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c gridSpan="2">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発送日</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c gridSpan="2">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入金確認</a:t>
                      </a: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c gridSpan="2">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000" dirty="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alpha val="20000"/>
                      </a:schemeClr>
                    </a:solidFill>
                  </a:tcPr>
                </a:tc>
                <a:tc hMerge="1">
                  <a:txBody>
                    <a:bodyPr/>
                    <a:lstStyle/>
                    <a:p>
                      <a:endParaRPr kumimoji="1" lang="ja-JP" altLang="en-US"/>
                    </a:p>
                  </a:txBody>
                  <a:tcPr/>
                </a:tc>
              </a:tr>
              <a:tr h="406590">
                <a:tc>
                  <a:txBody>
                    <a:bodyPr/>
                    <a:lstStyle/>
                    <a:p>
                      <a:endParaRPr kumimoji="1" lang="en-US" altLang="ja-JP" sz="1000" dirty="0" smtClean="0">
                        <a:latin typeface="+mn-ea"/>
                        <a:ea typeface="+mn-ea"/>
                        <a:cs typeface="メイリオ" panose="020B0604030504040204" pitchFamily="50" charset="-128"/>
                      </a:endParaRPr>
                    </a:p>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smtClean="0">
                        <a:latin typeface="+mn-ea"/>
                        <a:ea typeface="+mn-ea"/>
                        <a:cs typeface="メイリオ" panose="020B0604030504040204" pitchFamily="50" charset="-128"/>
                      </a:endParaRPr>
                    </a:p>
                  </a:txBody>
                  <a:tcPr marL="100817" marR="100817" marT="53467" marB="534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57201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2277</TotalTime>
  <Words>136</Words>
  <Application>Microsoft Office PowerPoint</Application>
  <PresentationFormat>ユーザー設定</PresentationFormat>
  <Paragraphs>44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TEMPWORKS（A4版イベント案内テンプレート）</dc:title>
  <dc:creator>tempworks.org</dc:creator>
  <dc:description>www.tempworks.org</dc:description>
  <cp:lastModifiedBy>coop7419</cp:lastModifiedBy>
  <cp:revision>70</cp:revision>
  <cp:lastPrinted>2018-09-13T02:54:07Z</cp:lastPrinted>
  <dcterms:created xsi:type="dcterms:W3CDTF">2014-05-27T01:07:13Z</dcterms:created>
  <dcterms:modified xsi:type="dcterms:W3CDTF">2018-10-11T04:09:08Z</dcterms:modified>
</cp:coreProperties>
</file>